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9" r:id="rId3"/>
    <p:sldId id="290" r:id="rId4"/>
    <p:sldId id="294" r:id="rId5"/>
    <p:sldId id="292" r:id="rId6"/>
    <p:sldId id="300" r:id="rId7"/>
    <p:sldId id="293" r:id="rId8"/>
    <p:sldId id="295" r:id="rId9"/>
    <p:sldId id="296" r:id="rId10"/>
    <p:sldId id="297" r:id="rId11"/>
    <p:sldId id="298" r:id="rId12"/>
    <p:sldId id="299" r:id="rId13"/>
    <p:sldId id="302" r:id="rId14"/>
    <p:sldId id="301" r:id="rId1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B0B"/>
    <a:srgbClr val="BF2A01"/>
    <a:srgbClr val="FFA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7108" autoAdjust="0"/>
  </p:normalViewPr>
  <p:slideViewPr>
    <p:cSldViewPr>
      <p:cViewPr>
        <p:scale>
          <a:sx n="79" d="100"/>
          <a:sy n="79" d="100"/>
        </p:scale>
        <p:origin x="2600" y="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8E317-144C-48E7-B28F-017D9AFF8397}" type="datetimeFigureOut">
              <a:rPr lang="en-GB" smtClean="0"/>
              <a:t>10/05/2016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6E242-45D2-4D0A-9824-291166F1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96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6ADF3-B59E-449B-AC2B-3957CFE425AE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55ADE-B8A9-4A3C-8429-DACEBD80F4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11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67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When we are talking about channels it</a:t>
            </a:r>
            <a:r>
              <a:rPr lang="en-GB" baseline="0" dirty="0" smtClean="0"/>
              <a:t> helps to think both about what stakeholders or systems need to be connected and how systems can be designed to promote engagement with these channels.</a:t>
            </a:r>
          </a:p>
          <a:p>
            <a:endParaRPr lang="en-GB" baseline="0" dirty="0" smtClean="0"/>
          </a:p>
          <a:p>
            <a:r>
              <a:rPr lang="en-GB" dirty="0" smtClean="0"/>
              <a:t>Engaging researchers with new services</a:t>
            </a:r>
          </a:p>
          <a:p>
            <a:r>
              <a:rPr lang="en-GB" dirty="0" smtClean="0"/>
              <a:t>&gt; </a:t>
            </a:r>
            <a:r>
              <a:rPr lang="en-GB" dirty="0" err="1" smtClean="0"/>
              <a:t>Eg</a:t>
            </a:r>
            <a:r>
              <a:rPr lang="en-GB" dirty="0" smtClean="0"/>
              <a:t> Repositories which often take time to populate</a:t>
            </a:r>
          </a:p>
          <a:p>
            <a:r>
              <a:rPr lang="en-GB" dirty="0" smtClean="0"/>
              <a:t>Communication between departments</a:t>
            </a:r>
          </a:p>
          <a:p>
            <a:r>
              <a:rPr lang="en-GB" dirty="0" smtClean="0"/>
              <a:t>&gt; </a:t>
            </a:r>
            <a:r>
              <a:rPr lang="en-GB" dirty="0" err="1" smtClean="0"/>
              <a:t>Eg</a:t>
            </a:r>
            <a:r>
              <a:rPr lang="en-GB" dirty="0" smtClean="0"/>
              <a:t> the disconnect between library-based RDM services and RO DMP advice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</a:t>
            </a:r>
            <a:r>
              <a:rPr lang="en-GB" baseline="0" dirty="0" smtClean="0"/>
              <a:t> of the challenges for third-party service providers potentially is to tier their offerings to suit the aims and resources of their customers. Take </a:t>
            </a:r>
            <a:r>
              <a:rPr lang="en-GB" baseline="0" dirty="0" err="1" smtClean="0"/>
              <a:t>DMPonline</a:t>
            </a:r>
            <a:r>
              <a:rPr lang="en-GB" baseline="0" dirty="0" smtClean="0"/>
              <a:t> as an example – it can be used out of the box and offers a quality level of end-user functionality. With additional resource from the participating institution utility can be enhanced through provision of local guidance and researcher engagement can be improved through development of an institutional interface.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Consider the end-user, how they will engage with a service and lowering the barriers to adoption – institutional interfaces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73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the UK various examples of integration</a:t>
            </a:r>
            <a:r>
              <a:rPr lang="en-GB" baseline="0" dirty="0" smtClean="0"/>
              <a:t>s –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 Loughborough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61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41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Also DCC how to cite datasets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194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One of the</a:t>
            </a:r>
            <a:r>
              <a:rPr lang="en-GB" baseline="0" dirty="0" smtClean="0"/>
              <a:t> key points connecting researchers with services are institutional RDM guidance web-pages.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55ADE-B8A9-4A3C-8429-DACEBD80F4D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62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University of Bournemouth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340768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4000">
                <a:srgbClr val="FFA41D"/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DCC\Pictures\dcc-logo_png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7951"/>
            <a:ext cx="3380929" cy="96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779912" y="476672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because</a:t>
            </a:r>
            <a:r>
              <a:rPr lang="en-GB" sz="2000" b="0" baseline="0" dirty="0" smtClean="0">
                <a:solidFill>
                  <a:schemeClr val="bg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good research needs good data</a:t>
            </a:r>
            <a:endParaRPr lang="en-GB" sz="2000" b="0" dirty="0">
              <a:solidFill>
                <a:schemeClr val="bg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08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46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97165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02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5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6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80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7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8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0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39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496" y="1340768"/>
            <a:ext cx="8229600" cy="8146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1EC8-96BA-446C-BEF6-5B8A1AC4601F}" type="datetimeFigureOut">
              <a:rPr lang="en-GB" smtClean="0"/>
              <a:pPr/>
              <a:t>10/05/2016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6978-7833-4913-8E49-2970CED2C8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980728"/>
            <a:ext cx="9157175" cy="144016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84000">
                <a:srgbClr val="FFA41D"/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7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42913" indent="-442913" algn="l" defTabSz="914400" rtl="0" eaLnBrk="1" latinLnBrk="0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46075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tencil" panose="040409050D0802020404" pitchFamily="82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dcc.ac.uk/resources/how-guides/cite-dataset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hyperlink" Target="https://dmponline.dcc.ac.uk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492896"/>
            <a:ext cx="7342584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Rolling out services</a:t>
            </a:r>
            <a:br>
              <a:rPr lang="en-GB" dirty="0" smtClean="0"/>
            </a:br>
            <a:r>
              <a:rPr lang="en-GB" sz="3100" dirty="0" smtClean="0"/>
              <a:t>Wesley Hotel, London, May 12th</a:t>
            </a:r>
            <a:r>
              <a:rPr lang="en-GB" sz="3100" dirty="0" smtClean="0"/>
              <a:t> </a:t>
            </a:r>
            <a:r>
              <a:rPr lang="en-GB" sz="3100" dirty="0" smtClean="0"/>
              <a:t>2016</a:t>
            </a:r>
            <a:endParaRPr lang="en-GB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en-GB" dirty="0" smtClean="0"/>
              <a:t>Jonathan Rans</a:t>
            </a:r>
          </a:p>
          <a:p>
            <a:r>
              <a:rPr lang="en-GB" dirty="0" smtClean="0"/>
              <a:t>Digital Curation Centre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1554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6183267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This work is licensed under the Creative Commons Attribution 2.5 UK: Scotland License. </a:t>
            </a:r>
          </a:p>
        </p:txBody>
      </p:sp>
    </p:spTree>
    <p:extLst>
      <p:ext uri="{BB962C8B-B14F-4D97-AF65-F5344CB8AC3E}">
        <p14:creationId xmlns:p14="http://schemas.microsoft.com/office/powerpoint/2010/main" val="29984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Developing a repository ingest policy</a:t>
            </a:r>
          </a:p>
          <a:p>
            <a:pPr lvl="1"/>
            <a:r>
              <a:rPr lang="en-GB" dirty="0" smtClean="0"/>
              <a:t>Define limits on size, formats and content</a:t>
            </a:r>
          </a:p>
          <a:p>
            <a:pPr lvl="1"/>
            <a:r>
              <a:rPr lang="en-GB" dirty="0" smtClean="0"/>
              <a:t>Johns Hopkins</a:t>
            </a:r>
            <a:endParaRPr lang="en-GB" dirty="0"/>
          </a:p>
          <a:p>
            <a:r>
              <a:rPr lang="en-GB" dirty="0" smtClean="0"/>
              <a:t>Link datasets to associated publications and outputs</a:t>
            </a:r>
          </a:p>
          <a:p>
            <a:pPr lvl="1"/>
            <a:r>
              <a:rPr lang="en-GB" dirty="0" smtClean="0"/>
              <a:t>UAL repository</a:t>
            </a:r>
            <a:endParaRPr lang="en-GB" dirty="0"/>
          </a:p>
          <a:p>
            <a:r>
              <a:rPr lang="en-GB" dirty="0" smtClean="0"/>
              <a:t>Offer guidance on data citation</a:t>
            </a:r>
          </a:p>
          <a:p>
            <a:pPr lvl="1"/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www.dcc.ac.uk/resources/how-guides/cite-datasets</a:t>
            </a:r>
            <a:r>
              <a:rPr lang="en-GB" sz="2400" dirty="0" smtClean="0"/>
              <a:t> </a:t>
            </a:r>
          </a:p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156176" y="116632"/>
            <a:ext cx="2664296" cy="792088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repositories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0877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971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Defining a set of metadata to publish</a:t>
            </a:r>
          </a:p>
          <a:p>
            <a:pPr lvl="1"/>
            <a:r>
              <a:rPr lang="en-GB" dirty="0" smtClean="0"/>
              <a:t>See: DataCite, </a:t>
            </a:r>
            <a:r>
              <a:rPr lang="en-GB" dirty="0" err="1" smtClean="0"/>
              <a:t>OpenAIRE</a:t>
            </a:r>
            <a:r>
              <a:rPr lang="en-GB" dirty="0" smtClean="0"/>
              <a:t>, RDDS, RADAR</a:t>
            </a:r>
          </a:p>
          <a:p>
            <a:r>
              <a:rPr lang="en-GB" dirty="0" smtClean="0"/>
              <a:t>Reducing duplication of effort by harvesting information from other systems</a:t>
            </a:r>
          </a:p>
          <a:p>
            <a:r>
              <a:rPr lang="en-GB" dirty="0" smtClean="0"/>
              <a:t>Linking to other outputs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228184" y="116632"/>
            <a:ext cx="2592288" cy="79208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catalogues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202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639" y="2132856"/>
            <a:ext cx="8229600" cy="4997165"/>
          </a:xfrm>
        </p:spPr>
        <p:txBody>
          <a:bodyPr/>
          <a:lstStyle/>
          <a:p>
            <a:r>
              <a:rPr lang="en-GB" smtClean="0"/>
              <a:t>Providing </a:t>
            </a:r>
            <a:r>
              <a:rPr lang="en-GB" dirty="0" smtClean="0"/>
              <a:t>a </a:t>
            </a:r>
            <a:r>
              <a:rPr lang="en-GB" dirty="0" smtClean="0"/>
              <a:t>baseline service</a:t>
            </a:r>
          </a:p>
          <a:p>
            <a:pPr lvl="1"/>
            <a:r>
              <a:rPr lang="en-GB" dirty="0" smtClean="0"/>
              <a:t>Edinburgh’s MANTRA materials</a:t>
            </a:r>
          </a:p>
          <a:p>
            <a:pPr lvl="1"/>
            <a:r>
              <a:rPr lang="en-GB" dirty="0" smtClean="0"/>
              <a:t>University of Bath guidance pages</a:t>
            </a:r>
            <a:endParaRPr lang="en-GB" dirty="0"/>
          </a:p>
          <a:p>
            <a:r>
              <a:rPr lang="en-GB" dirty="0" smtClean="0"/>
              <a:t>Identifying which</a:t>
            </a:r>
            <a:r>
              <a:rPr lang="en-GB" dirty="0" smtClean="0"/>
              <a:t> </a:t>
            </a:r>
            <a:r>
              <a:rPr lang="en-GB" dirty="0" smtClean="0"/>
              <a:t>local information </a:t>
            </a:r>
            <a:r>
              <a:rPr lang="en-GB" dirty="0" smtClean="0">
                <a:solidFill>
                  <a:srgbClr val="FF0000"/>
                </a:solidFill>
              </a:rPr>
              <a:t>must</a:t>
            </a:r>
            <a:r>
              <a:rPr lang="en-GB" dirty="0" smtClean="0"/>
              <a:t> be included</a:t>
            </a:r>
          </a:p>
          <a:p>
            <a:r>
              <a:rPr lang="en-GB" dirty="0" smtClean="0"/>
              <a:t>Identifying h</a:t>
            </a:r>
            <a:r>
              <a:rPr lang="en-GB" dirty="0" smtClean="0"/>
              <a:t>ow </a:t>
            </a:r>
            <a:r>
              <a:rPr lang="en-GB" dirty="0" smtClean="0"/>
              <a:t>much resource is required</a:t>
            </a:r>
          </a:p>
          <a:p>
            <a:pPr lvl="1"/>
            <a:r>
              <a:rPr lang="en-GB" dirty="0" smtClean="0"/>
              <a:t>For maintenance?</a:t>
            </a:r>
          </a:p>
          <a:p>
            <a:pPr lvl="1"/>
            <a:r>
              <a:rPr lang="en-GB" dirty="0" smtClean="0"/>
              <a:t>For expansion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48064" y="188640"/>
            <a:ext cx="3549080" cy="73347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Training and guidance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88639" y="1548081"/>
            <a:ext cx="4083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</a:rPr>
              <a:t>Key challenges</a:t>
            </a: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thoughts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There are </a:t>
            </a:r>
            <a:r>
              <a:rPr lang="en-GB" dirty="0" smtClean="0">
                <a:solidFill>
                  <a:srgbClr val="FF0000"/>
                </a:solidFill>
              </a:rPr>
              <a:t>challenges</a:t>
            </a:r>
            <a:r>
              <a:rPr lang="en-GB" dirty="0" smtClean="0"/>
              <a:t> but also </a:t>
            </a:r>
            <a:r>
              <a:rPr lang="en-GB" dirty="0" smtClean="0">
                <a:solidFill>
                  <a:srgbClr val="FF0000"/>
                </a:solidFill>
              </a:rPr>
              <a:t>opportunities</a:t>
            </a:r>
            <a:r>
              <a:rPr lang="en-GB" dirty="0" smtClean="0"/>
              <a:t> in implementation for improving connection.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is proportional and feasible?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348880"/>
            <a:ext cx="5328592" cy="32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9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Exercise: Identifying service channels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268760"/>
            <a:ext cx="5091432" cy="5516562"/>
          </a:xfrm>
        </p:spPr>
      </p:pic>
      <p:sp>
        <p:nvSpPr>
          <p:cNvPr id="5" name="TextBox 4"/>
          <p:cNvSpPr txBox="1"/>
          <p:nvPr/>
        </p:nvSpPr>
        <p:spPr>
          <a:xfrm>
            <a:off x="123891" y="1340768"/>
            <a:ext cx="38884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Reconvene in your groups and chose two or three of your </a:t>
            </a:r>
            <a:r>
              <a:rPr lang="en-GB" sz="2200" dirty="0" smtClean="0">
                <a:solidFill>
                  <a:srgbClr val="FF0000"/>
                </a:solidFill>
              </a:rPr>
              <a:t>key activities</a:t>
            </a:r>
            <a:r>
              <a:rPr lang="en-GB" sz="2200" dirty="0" smtClean="0"/>
              <a:t>, discuss for each:</a:t>
            </a:r>
          </a:p>
          <a:p>
            <a:endParaRPr lang="en-GB" sz="2200" dirty="0"/>
          </a:p>
          <a:p>
            <a:r>
              <a:rPr lang="en-GB" sz="2200" dirty="0" smtClean="0"/>
              <a:t>Which channels work best to deliver value to your customers</a:t>
            </a:r>
          </a:p>
          <a:p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Which channels do your customers use to connect with you as service providers</a:t>
            </a:r>
          </a:p>
          <a:p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Which channels does the service use to promote awareness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4721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lessons from the IE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institutions still have fragile RDM programmes</a:t>
            </a:r>
          </a:p>
          <a:p>
            <a:pPr lvl="1"/>
            <a:r>
              <a:rPr lang="en-GB" dirty="0" smtClean="0"/>
              <a:t>Reliant on one or two individuals</a:t>
            </a:r>
          </a:p>
          <a:p>
            <a:pPr lvl="1"/>
            <a:r>
              <a:rPr lang="en-GB" dirty="0" smtClean="0"/>
              <a:t>No institutional memory</a:t>
            </a:r>
            <a:endParaRPr lang="en-GB" dirty="0"/>
          </a:p>
          <a:p>
            <a:r>
              <a:rPr lang="en-GB" dirty="0" smtClean="0"/>
              <a:t>In some places services are beginning to be embedded but aren’t joined 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9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size of institutions has an impact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Large, hierarchical institutions</a:t>
            </a:r>
          </a:p>
          <a:p>
            <a:pPr lvl="1"/>
            <a:r>
              <a:rPr lang="en-GB" dirty="0" smtClean="0"/>
              <a:t>Move slowly</a:t>
            </a:r>
          </a:p>
          <a:p>
            <a:pPr lvl="1"/>
            <a:r>
              <a:rPr lang="en-GB" dirty="0" smtClean="0"/>
              <a:t>Require a lot of advocacy</a:t>
            </a:r>
          </a:p>
          <a:p>
            <a:pPr lvl="1"/>
            <a:r>
              <a:rPr lang="en-GB" dirty="0" smtClean="0"/>
              <a:t>Have more resource</a:t>
            </a:r>
          </a:p>
          <a:p>
            <a:pPr lvl="1"/>
            <a:r>
              <a:rPr lang="en-GB" dirty="0" smtClean="0"/>
              <a:t>Economies of scale</a:t>
            </a:r>
            <a:endParaRPr lang="en-GB" dirty="0"/>
          </a:p>
          <a:p>
            <a:r>
              <a:rPr lang="en-GB" dirty="0" smtClean="0"/>
              <a:t>Smaller institutions</a:t>
            </a:r>
          </a:p>
          <a:p>
            <a:pPr lvl="1"/>
            <a:r>
              <a:rPr lang="en-GB" dirty="0" smtClean="0"/>
              <a:t>More agile</a:t>
            </a:r>
          </a:p>
          <a:p>
            <a:pPr lvl="1"/>
            <a:r>
              <a:rPr lang="en-GB" dirty="0" smtClean="0"/>
              <a:t>Simpler communication</a:t>
            </a:r>
          </a:p>
          <a:p>
            <a:pPr lvl="1"/>
            <a:r>
              <a:rPr lang="en-GB" dirty="0" smtClean="0"/>
              <a:t>More focussed vision</a:t>
            </a:r>
          </a:p>
          <a:p>
            <a:pPr lvl="1"/>
            <a:r>
              <a:rPr lang="en-GB" dirty="0" smtClean="0"/>
              <a:t>Less resource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16832"/>
            <a:ext cx="2775484" cy="185304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30362"/>
            <a:ext cx="2775484" cy="1561210"/>
          </a:xfrm>
          <a:prstGeom prst="rect">
            <a:avLst/>
          </a:prstGeom>
          <a:effectLst>
            <a:outerShdw blurRad="63500" sx="102000" sy="102000" algn="ctr" rotWithShape="0">
              <a:schemeClr val="accent1"/>
            </a:outerShdw>
          </a:effectLst>
        </p:spPr>
      </p:pic>
    </p:spTree>
    <p:extLst>
      <p:ext uri="{BB962C8B-B14F-4D97-AF65-F5344CB8AC3E}">
        <p14:creationId xmlns:p14="http://schemas.microsoft.com/office/powerpoint/2010/main" val="20130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Channels and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97165"/>
          </a:xfrm>
        </p:spPr>
        <p:txBody>
          <a:bodyPr>
            <a:normAutofit/>
          </a:bodyPr>
          <a:lstStyle/>
          <a:p>
            <a:r>
              <a:rPr lang="en-GB" dirty="0"/>
              <a:t>Technical considerations</a:t>
            </a:r>
          </a:p>
          <a:p>
            <a:pPr lvl="1"/>
            <a:r>
              <a:rPr lang="en-GB" dirty="0"/>
              <a:t>What systems need to integrate</a:t>
            </a:r>
          </a:p>
          <a:p>
            <a:pPr lvl="1"/>
            <a:r>
              <a:rPr lang="en-GB" dirty="0"/>
              <a:t>How can choice of system promote engagement and information </a:t>
            </a:r>
            <a:r>
              <a:rPr lang="en-GB" dirty="0" smtClean="0"/>
              <a:t>flow</a:t>
            </a:r>
          </a:p>
          <a:p>
            <a:r>
              <a:rPr lang="en-GB" dirty="0" smtClean="0"/>
              <a:t>Cultural considerations</a:t>
            </a:r>
          </a:p>
          <a:p>
            <a:pPr lvl="1"/>
            <a:r>
              <a:rPr lang="en-GB" dirty="0" smtClean="0"/>
              <a:t>Who needs to communicate</a:t>
            </a:r>
          </a:p>
          <a:p>
            <a:pPr lvl="1"/>
            <a:r>
              <a:rPr lang="en-GB" dirty="0" smtClean="0"/>
              <a:t>What structures/workflows need to be in place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4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UK policy has had an impact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81239" cy="497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1"/>
            <a:ext cx="8280920" cy="497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2120" y="2746467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RDM project lead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18966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420888"/>
            <a:ext cx="5409524" cy="402857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446" y="1556792"/>
            <a:ext cx="4885715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0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Data management planning ideally brings all stakeholders together.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challenges:</a:t>
            </a:r>
          </a:p>
          <a:p>
            <a:pPr lvl="1"/>
            <a:r>
              <a:rPr lang="en-GB" dirty="0" smtClean="0"/>
              <a:t>Distilling a range of policy requirements</a:t>
            </a:r>
          </a:p>
          <a:p>
            <a:pPr lvl="1"/>
            <a:r>
              <a:rPr lang="en-GB" dirty="0" smtClean="0"/>
              <a:t>Connecting researchers to expert guidance</a:t>
            </a:r>
          </a:p>
          <a:p>
            <a:pPr lvl="1"/>
            <a:r>
              <a:rPr lang="en-GB" dirty="0" smtClean="0"/>
              <a:t>Making use of the information researchers provide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6084168" y="116632"/>
            <a:ext cx="2736304" cy="79208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management planning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157192"/>
            <a:ext cx="1533525" cy="1533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592395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hlinkClick r:id="rId4"/>
              </a:rPr>
              <a:t>https://dmponline.dcc.ac.uk</a:t>
            </a:r>
            <a:r>
              <a:rPr lang="en-GB" sz="3600" dirty="0" smtClean="0">
                <a:hlinkClick r:id="rId4"/>
              </a:rPr>
              <a:t>/</a:t>
            </a:r>
            <a:r>
              <a:rPr lang="en-GB" sz="36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2144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2035"/>
            <a:ext cx="8229600" cy="49971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Understanding what you need</a:t>
            </a:r>
          </a:p>
          <a:p>
            <a:r>
              <a:rPr lang="en-GB" dirty="0" smtClean="0"/>
              <a:t>Integrating services from external providers</a:t>
            </a:r>
          </a:p>
          <a:p>
            <a:r>
              <a:rPr lang="en-GB" dirty="0" smtClean="0"/>
              <a:t>Scalability</a:t>
            </a:r>
          </a:p>
          <a:p>
            <a:r>
              <a:rPr lang="en-GB" dirty="0" smtClean="0"/>
              <a:t>Opportunities to connect to other systems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012160" y="116632"/>
            <a:ext cx="2880320" cy="79208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Active data management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94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99716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Key challenges</a:t>
            </a:r>
          </a:p>
          <a:p>
            <a:r>
              <a:rPr lang="en-GB" dirty="0" smtClean="0"/>
              <a:t>Enabling researchers to identify data of value</a:t>
            </a:r>
          </a:p>
          <a:p>
            <a:r>
              <a:rPr lang="en-GB" dirty="0" smtClean="0"/>
              <a:t>Defining what should be kept</a:t>
            </a:r>
          </a:p>
          <a:p>
            <a:r>
              <a:rPr lang="en-GB" dirty="0" smtClean="0"/>
              <a:t>Helping researchers to identify data with access restrictions</a:t>
            </a:r>
          </a:p>
          <a:p>
            <a:pPr lvl="1"/>
            <a:r>
              <a:rPr lang="en-GB" dirty="0" smtClean="0"/>
              <a:t>Providing advice/infrastructure on what to do with this data ex – data vault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156176" y="22430"/>
            <a:ext cx="2664296" cy="88629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Data selection and handover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2386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DM services - getting the balance r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RDM services - getting the balance right</Template>
  <TotalTime>5754</TotalTime>
  <Words>616</Words>
  <Application>Microsoft Macintosh PowerPoint</Application>
  <PresentationFormat>On-screen Show (4:3)</PresentationFormat>
  <Paragraphs>117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Gill Sans MT</vt:lpstr>
      <vt:lpstr>Stencil</vt:lpstr>
      <vt:lpstr>Arial</vt:lpstr>
      <vt:lpstr>RDM services - getting the balance right</vt:lpstr>
      <vt:lpstr>Rolling out services Wesley Hotel, London, May 12th 2016</vt:lpstr>
      <vt:lpstr>Some lessons from the IE programme</vt:lpstr>
      <vt:lpstr>The size of institutions has an impact</vt:lpstr>
      <vt:lpstr>Channels and communication</vt:lpstr>
      <vt:lpstr>UK policy has had an impact</vt:lpstr>
      <vt:lpstr>PowerPoint Presentation</vt:lpstr>
      <vt:lpstr> </vt:lpstr>
      <vt:lpstr> </vt:lpstr>
      <vt:lpstr> </vt:lpstr>
      <vt:lpstr> </vt:lpstr>
      <vt:lpstr> </vt:lpstr>
      <vt:lpstr>Training and guidance</vt:lpstr>
      <vt:lpstr>Final thoughts</vt:lpstr>
      <vt:lpstr>Exercise: Identifying service channels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 services – getting the balance right IDCC16 Amsterdam 21st February 2016</dc:title>
  <dc:creator>Jonathan Rans</dc:creator>
  <cp:lastModifiedBy>RANS Jonathan</cp:lastModifiedBy>
  <cp:revision>46</cp:revision>
  <cp:lastPrinted>2016-05-10T14:13:05Z</cp:lastPrinted>
  <dcterms:created xsi:type="dcterms:W3CDTF">2016-02-09T16:09:23Z</dcterms:created>
  <dcterms:modified xsi:type="dcterms:W3CDTF">2016-05-12T07:57:43Z</dcterms:modified>
</cp:coreProperties>
</file>